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4" r:id="rId5"/>
    <p:sldId id="259" r:id="rId6"/>
    <p:sldId id="260" r:id="rId7"/>
    <p:sldId id="294" r:id="rId8"/>
    <p:sldId id="261" r:id="rId9"/>
    <p:sldId id="295" r:id="rId10"/>
    <p:sldId id="262" r:id="rId11"/>
    <p:sldId id="296" r:id="rId12"/>
    <p:sldId id="263" r:id="rId13"/>
    <p:sldId id="297" r:id="rId14"/>
    <p:sldId id="265" r:id="rId15"/>
    <p:sldId id="266" r:id="rId16"/>
    <p:sldId id="267" r:id="rId17"/>
    <p:sldId id="269" r:id="rId18"/>
    <p:sldId id="271" r:id="rId19"/>
    <p:sldId id="272" r:id="rId20"/>
    <p:sldId id="273" r:id="rId21"/>
    <p:sldId id="274" r:id="rId22"/>
    <p:sldId id="275" r:id="rId23"/>
    <p:sldId id="276" r:id="rId24"/>
    <p:sldId id="277" r:id="rId25"/>
    <p:sldId id="278" r:id="rId26"/>
    <p:sldId id="281" r:id="rId27"/>
    <p:sldId id="279" r:id="rId28"/>
    <p:sldId id="280" r:id="rId29"/>
    <p:sldId id="282" r:id="rId30"/>
    <p:sldId id="283" r:id="rId31"/>
    <p:sldId id="285" r:id="rId32"/>
    <p:sldId id="286"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DBC2-02DE-4452-A05F-1AFA5E5B96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E7E5E2-B8C6-4B5C-8A50-E0E4EB49D1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826EC1-EF87-4384-8DDD-6B658DC1E6F1}"/>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4DE42D7A-3702-43D5-9213-896972A63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05A14-8AE6-4F44-BB6B-CBC1CEA769CA}"/>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2880601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92B2-C3E1-4882-A60F-692AC2905C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5E065F-D1F5-4D73-B5B7-19B45AB2E3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5B204-038A-49BF-8D9C-561445B4069B}"/>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6E4BC052-0386-4A6C-B892-B21852F6D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E534D-5116-46BA-B9C6-D13E4217DF67}"/>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1052443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C5963-1871-4498-983D-B6888ABB5D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0A062B-EFF9-4C19-89D4-CE81F18A21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140FE-1C11-4E24-887D-EF4F4FE7A62E}"/>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F13D3E8C-38CF-4249-8A06-6001DFA08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57EC3-9137-44CB-B9F3-810DFC13D74B}"/>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94097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0A04-4C94-4B2B-83CB-1E10204537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6D722-FDA1-45DC-B345-983E898118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173B0-4054-4F33-86FA-2A9CD0A077E2}"/>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90E94D9F-4E38-488D-9F5A-5215444DC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46660-3E6A-4459-9776-1B3D2EE4D2DA}"/>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427558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3524-DBB3-4608-9ED3-B43DC6306F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4E79A6-F370-44D7-9B5E-D04EBC405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8A6618-0512-4D9D-BAD0-9B7B0E29CBF1}"/>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F1758D86-F1D4-485F-98E2-26B371170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54CB2-2484-4417-867D-C5F401F34724}"/>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122158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3F40-FDD6-476C-AA67-DDD299B958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5FAC2-822D-4137-87E9-32B9D80FF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20F8AA-D6DF-4E91-955D-0B41632A7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510AF7-8DF8-47F7-A8B2-88706411371B}"/>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6" name="Footer Placeholder 5">
            <a:extLst>
              <a:ext uri="{FF2B5EF4-FFF2-40B4-BE49-F238E27FC236}">
                <a16:creationId xmlns:a16="http://schemas.microsoft.com/office/drawing/2014/main" id="{7A3331CE-44DC-4E0A-8292-7E5E5D0EA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B7FBC-185E-4EBA-A8E1-B5158730A5BD}"/>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105685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9733-B270-45EB-B7EF-629FFB2BDB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CD9A1-97F8-4E45-97F5-9DC54F129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3A6711-A734-44A8-AC99-343A287483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661BE-4FB0-4768-8A4D-831F527D6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6371C9-7E44-4247-ACFA-E242DAB390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01744E-C988-4A0E-88CF-2037A920268D}"/>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8" name="Footer Placeholder 7">
            <a:extLst>
              <a:ext uri="{FF2B5EF4-FFF2-40B4-BE49-F238E27FC236}">
                <a16:creationId xmlns:a16="http://schemas.microsoft.com/office/drawing/2014/main" id="{0ED9CAC9-3CDD-41BB-88C3-1EDEEEBBBB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79C183-6156-4E81-A08F-CF27D5B8603D}"/>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2195363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CF3A-A65B-4A0F-AF76-9CCE6C882D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01FB32-74D4-4576-BE20-C5908534D511}"/>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4" name="Footer Placeholder 3">
            <a:extLst>
              <a:ext uri="{FF2B5EF4-FFF2-40B4-BE49-F238E27FC236}">
                <a16:creationId xmlns:a16="http://schemas.microsoft.com/office/drawing/2014/main" id="{D275A37D-0B79-4B70-A230-3B55F3CBE1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F3553-B5A5-4724-9FD0-1E132737DB37}"/>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244164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DCF80-5A46-42C4-8C1E-9D762D38BDD2}"/>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3" name="Footer Placeholder 2">
            <a:extLst>
              <a:ext uri="{FF2B5EF4-FFF2-40B4-BE49-F238E27FC236}">
                <a16:creationId xmlns:a16="http://schemas.microsoft.com/office/drawing/2014/main" id="{CB23BCB0-0057-4E90-B039-CF8DF2F7B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4EC4AC-2EF1-4C2D-BB3D-D7B3B48E352E}"/>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165925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518B-BCA4-4A1E-B71A-958ABE889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DAE399-AF5E-4328-934F-0C82B0C50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11C260-7B6D-4E92-B60C-EFD64EDC8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677E74-1555-4DCA-9B13-C5184A43417B}"/>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6" name="Footer Placeholder 5">
            <a:extLst>
              <a:ext uri="{FF2B5EF4-FFF2-40B4-BE49-F238E27FC236}">
                <a16:creationId xmlns:a16="http://schemas.microsoft.com/office/drawing/2014/main" id="{24EC0F9A-157B-4C50-B407-CC66F062E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01C08-4649-4BE7-9068-31BC6468A2F0}"/>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197434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AC2E-DC19-416B-8E8A-DDB3AB3D8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CEAF52-8670-413B-89AA-34ACD49F9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F4DA52-A97E-48F7-BEE6-8F15E0E61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18BC04-1FF5-4F46-AEB7-66B385181330}"/>
              </a:ext>
            </a:extLst>
          </p:cNvPr>
          <p:cNvSpPr>
            <a:spLocks noGrp="1"/>
          </p:cNvSpPr>
          <p:nvPr>
            <p:ph type="dt" sz="half" idx="10"/>
          </p:nvPr>
        </p:nvSpPr>
        <p:spPr/>
        <p:txBody>
          <a:bodyPr/>
          <a:lstStyle/>
          <a:p>
            <a:fld id="{2F206FC3-C5CD-46BB-B4D3-14D656430292}" type="datetimeFigureOut">
              <a:rPr lang="en-US" smtClean="0"/>
              <a:t>3/8/2025</a:t>
            </a:fld>
            <a:endParaRPr lang="en-US"/>
          </a:p>
        </p:txBody>
      </p:sp>
      <p:sp>
        <p:nvSpPr>
          <p:cNvPr id="6" name="Footer Placeholder 5">
            <a:extLst>
              <a:ext uri="{FF2B5EF4-FFF2-40B4-BE49-F238E27FC236}">
                <a16:creationId xmlns:a16="http://schemas.microsoft.com/office/drawing/2014/main" id="{C0E45D2E-F655-438A-A979-CBFEAC13E8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BE415-002C-4B59-933E-857A663466EA}"/>
              </a:ext>
            </a:extLst>
          </p:cNvPr>
          <p:cNvSpPr>
            <a:spLocks noGrp="1"/>
          </p:cNvSpPr>
          <p:nvPr>
            <p:ph type="sldNum" sz="quarter" idx="12"/>
          </p:nvPr>
        </p:nvSpPr>
        <p:spPr/>
        <p:txBody>
          <a:bodyPr/>
          <a:lstStyle/>
          <a:p>
            <a:fld id="{4B84D697-8F2E-48B5-9793-642AF72DC992}" type="slidenum">
              <a:rPr lang="en-US" smtClean="0"/>
              <a:t>‹#›</a:t>
            </a:fld>
            <a:endParaRPr lang="en-US"/>
          </a:p>
        </p:txBody>
      </p:sp>
    </p:spTree>
    <p:extLst>
      <p:ext uri="{BB962C8B-B14F-4D97-AF65-F5344CB8AC3E}">
        <p14:creationId xmlns:p14="http://schemas.microsoft.com/office/powerpoint/2010/main" val="367997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58383-4E51-4BB9-AE5C-CF7806EB5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373435-520C-4E00-9A8F-D9BA283BC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481B9-1A46-4114-B0A0-AF9E3A1A8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06FC3-C5CD-46BB-B4D3-14D656430292}" type="datetimeFigureOut">
              <a:rPr lang="en-US" smtClean="0"/>
              <a:t>3/8/2025</a:t>
            </a:fld>
            <a:endParaRPr lang="en-US"/>
          </a:p>
        </p:txBody>
      </p:sp>
      <p:sp>
        <p:nvSpPr>
          <p:cNvPr id="5" name="Footer Placeholder 4">
            <a:extLst>
              <a:ext uri="{FF2B5EF4-FFF2-40B4-BE49-F238E27FC236}">
                <a16:creationId xmlns:a16="http://schemas.microsoft.com/office/drawing/2014/main" id="{4C4BF0BE-1DAE-4366-9D97-698EE383D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4A4D5F-BD01-4FD5-BBD6-9CAAA65AE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4D697-8F2E-48B5-9793-642AF72DC992}" type="slidenum">
              <a:rPr lang="en-US" smtClean="0"/>
              <a:t>‹#›</a:t>
            </a:fld>
            <a:endParaRPr lang="en-US"/>
          </a:p>
        </p:txBody>
      </p:sp>
    </p:spTree>
    <p:extLst>
      <p:ext uri="{BB962C8B-B14F-4D97-AF65-F5344CB8AC3E}">
        <p14:creationId xmlns:p14="http://schemas.microsoft.com/office/powerpoint/2010/main" val="3701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7AA1-6831-46B2-9895-D03DA0835DCE}"/>
              </a:ext>
            </a:extLst>
          </p:cNvPr>
          <p:cNvSpPr>
            <a:spLocks noGrp="1"/>
          </p:cNvSpPr>
          <p:nvPr>
            <p:ph type="ctrTitle"/>
          </p:nvPr>
        </p:nvSpPr>
        <p:spPr/>
        <p:txBody>
          <a:bodyPr>
            <a:normAutofit/>
          </a:bodyPr>
          <a:lstStyle/>
          <a:p>
            <a:r>
              <a:rPr lang="en-US" sz="3200" dirty="0">
                <a:latin typeface="Times New Roman" panose="02020603050405020304" pitchFamily="18" charset="0"/>
                <a:cs typeface="Times New Roman" panose="02020603050405020304" pitchFamily="18" charset="0"/>
              </a:rPr>
              <a:t>Unit  3</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Disributed</a:t>
            </a:r>
            <a:r>
              <a:rPr lang="en-US" sz="2800" dirty="0">
                <a:latin typeface="Times New Roman" panose="02020603050405020304" pitchFamily="18" charset="0"/>
                <a:cs typeface="Times New Roman" panose="02020603050405020304" pitchFamily="18" charset="0"/>
              </a:rPr>
              <a:t> Deadlock detection and Agreement protocols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19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B1D6-01BA-4D75-BB8E-31C9BCDDC5CE}"/>
              </a:ext>
            </a:extLst>
          </p:cNvPr>
          <p:cNvSpPr>
            <a:spLocks noGrp="1"/>
          </p:cNvSpPr>
          <p:nvPr>
            <p:ph type="title"/>
          </p:nvPr>
        </p:nvSpPr>
        <p:spPr>
          <a:xfrm>
            <a:off x="838200" y="325368"/>
            <a:ext cx="10515600" cy="1325563"/>
          </a:xfrm>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Hold and wait</a:t>
            </a:r>
            <a:br>
              <a:rPr lang="en-US" sz="2000" b="1" dirty="0">
                <a:solidFill>
                  <a:schemeClr val="accent1">
                    <a:lumMod val="60000"/>
                    <a:lumOff val="40000"/>
                  </a:schemeClr>
                </a:solidFill>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process waits for some resources while holding another resource at same time</a:t>
            </a:r>
          </a:p>
        </p:txBody>
      </p:sp>
      <p:pic>
        <p:nvPicPr>
          <p:cNvPr id="4" name="Content Placeholder 3">
            <a:extLst>
              <a:ext uri="{FF2B5EF4-FFF2-40B4-BE49-F238E27FC236}">
                <a16:creationId xmlns:a16="http://schemas.microsoft.com/office/drawing/2014/main" id="{18FF71EB-FF45-466D-9E15-D8CE16F06922}"/>
              </a:ext>
            </a:extLst>
          </p:cNvPr>
          <p:cNvPicPr>
            <a:picLocks noGrp="1" noChangeAspect="1"/>
          </p:cNvPicPr>
          <p:nvPr>
            <p:ph idx="1"/>
          </p:nvPr>
        </p:nvPicPr>
        <p:blipFill>
          <a:blip r:embed="rId2"/>
          <a:stretch>
            <a:fillRect/>
          </a:stretch>
        </p:blipFill>
        <p:spPr>
          <a:xfrm>
            <a:off x="993914" y="1650932"/>
            <a:ext cx="6308034" cy="4364900"/>
          </a:xfrm>
          <a:prstGeom prst="rect">
            <a:avLst/>
          </a:prstGeom>
        </p:spPr>
      </p:pic>
      <p:pic>
        <p:nvPicPr>
          <p:cNvPr id="5" name="Picture 4">
            <a:extLst>
              <a:ext uri="{FF2B5EF4-FFF2-40B4-BE49-F238E27FC236}">
                <a16:creationId xmlns:a16="http://schemas.microsoft.com/office/drawing/2014/main" id="{482D489E-0C12-4A55-B8C8-18288D8E5322}"/>
              </a:ext>
            </a:extLst>
          </p:cNvPr>
          <p:cNvPicPr>
            <a:picLocks noChangeAspect="1"/>
          </p:cNvPicPr>
          <p:nvPr/>
        </p:nvPicPr>
        <p:blipFill>
          <a:blip r:embed="rId3"/>
          <a:stretch>
            <a:fillRect/>
          </a:stretch>
        </p:blipFill>
        <p:spPr>
          <a:xfrm>
            <a:off x="6096000" y="4521199"/>
            <a:ext cx="5791200" cy="1790700"/>
          </a:xfrm>
          <a:prstGeom prst="rect">
            <a:avLst/>
          </a:prstGeom>
        </p:spPr>
      </p:pic>
    </p:spTree>
    <p:extLst>
      <p:ext uri="{BB962C8B-B14F-4D97-AF65-F5344CB8AC3E}">
        <p14:creationId xmlns:p14="http://schemas.microsoft.com/office/powerpoint/2010/main" val="59476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D5E886C-3360-4A9D-8205-52AEF5D5CEAF}"/>
              </a:ext>
            </a:extLst>
          </p:cNvPr>
          <p:cNvPicPr>
            <a:picLocks noGrp="1" noChangeAspect="1"/>
          </p:cNvPicPr>
          <p:nvPr>
            <p:ph idx="1"/>
          </p:nvPr>
        </p:nvPicPr>
        <p:blipFill>
          <a:blip r:embed="rId2"/>
          <a:stretch>
            <a:fillRect/>
          </a:stretch>
        </p:blipFill>
        <p:spPr>
          <a:xfrm>
            <a:off x="1643270" y="1139687"/>
            <a:ext cx="8086517" cy="4752319"/>
          </a:xfrm>
          <a:prstGeom prst="rect">
            <a:avLst/>
          </a:prstGeom>
        </p:spPr>
      </p:pic>
    </p:spTree>
    <p:extLst>
      <p:ext uri="{BB962C8B-B14F-4D97-AF65-F5344CB8AC3E}">
        <p14:creationId xmlns:p14="http://schemas.microsoft.com/office/powerpoint/2010/main" val="1376436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0F19-332A-41EA-84C7-3A66179FA366}"/>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Circular wait</a:t>
            </a:r>
            <a:b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All the processes must be waiting for the resources in a cyclic manner</a:t>
            </a:r>
          </a:p>
        </p:txBody>
      </p:sp>
      <p:pic>
        <p:nvPicPr>
          <p:cNvPr id="4" name="Content Placeholder 3">
            <a:extLst>
              <a:ext uri="{FF2B5EF4-FFF2-40B4-BE49-F238E27FC236}">
                <a16:creationId xmlns:a16="http://schemas.microsoft.com/office/drawing/2014/main" id="{58C2CF95-A929-42F4-9593-A8EBE195AC02}"/>
              </a:ext>
            </a:extLst>
          </p:cNvPr>
          <p:cNvPicPr>
            <a:picLocks noGrp="1" noChangeAspect="1"/>
          </p:cNvPicPr>
          <p:nvPr>
            <p:ph idx="1"/>
          </p:nvPr>
        </p:nvPicPr>
        <p:blipFill>
          <a:blip r:embed="rId2"/>
          <a:stretch>
            <a:fillRect/>
          </a:stretch>
        </p:blipFill>
        <p:spPr>
          <a:xfrm>
            <a:off x="2795587" y="2353469"/>
            <a:ext cx="6600825" cy="3295650"/>
          </a:xfrm>
          <a:prstGeom prst="rect">
            <a:avLst/>
          </a:prstGeom>
        </p:spPr>
      </p:pic>
    </p:spTree>
    <p:extLst>
      <p:ext uri="{BB962C8B-B14F-4D97-AF65-F5344CB8AC3E}">
        <p14:creationId xmlns:p14="http://schemas.microsoft.com/office/powerpoint/2010/main" val="165758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9092AD-342F-4B40-A9AB-0E8462DF658D}"/>
              </a:ext>
            </a:extLst>
          </p:cNvPr>
          <p:cNvPicPr>
            <a:picLocks noGrp="1" noChangeAspect="1"/>
          </p:cNvPicPr>
          <p:nvPr>
            <p:ph idx="1"/>
          </p:nvPr>
        </p:nvPicPr>
        <p:blipFill>
          <a:blip r:embed="rId2"/>
          <a:stretch>
            <a:fillRect/>
          </a:stretch>
        </p:blipFill>
        <p:spPr>
          <a:xfrm>
            <a:off x="1444487" y="914400"/>
            <a:ext cx="8299588" cy="5134769"/>
          </a:xfrm>
          <a:prstGeom prst="rect">
            <a:avLst/>
          </a:prstGeom>
        </p:spPr>
      </p:pic>
    </p:spTree>
    <p:extLst>
      <p:ext uri="{BB962C8B-B14F-4D97-AF65-F5344CB8AC3E}">
        <p14:creationId xmlns:p14="http://schemas.microsoft.com/office/powerpoint/2010/main" val="139511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3374-583D-4400-A308-A6548B5591A8}"/>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2. Deadlock Avoidance</a:t>
            </a:r>
          </a:p>
        </p:txBody>
      </p:sp>
      <p:pic>
        <p:nvPicPr>
          <p:cNvPr id="4" name="Content Placeholder 3">
            <a:extLst>
              <a:ext uri="{FF2B5EF4-FFF2-40B4-BE49-F238E27FC236}">
                <a16:creationId xmlns:a16="http://schemas.microsoft.com/office/drawing/2014/main" id="{EBAA9DBA-6617-428D-986F-F971F212D2D9}"/>
              </a:ext>
            </a:extLst>
          </p:cNvPr>
          <p:cNvPicPr>
            <a:picLocks noGrp="1" noChangeAspect="1"/>
          </p:cNvPicPr>
          <p:nvPr>
            <p:ph idx="1"/>
          </p:nvPr>
        </p:nvPicPr>
        <p:blipFill>
          <a:blip r:embed="rId2"/>
          <a:stretch>
            <a:fillRect/>
          </a:stretch>
        </p:blipFill>
        <p:spPr>
          <a:xfrm>
            <a:off x="2509837" y="1924844"/>
            <a:ext cx="7172325" cy="4152900"/>
          </a:xfrm>
          <a:prstGeom prst="rect">
            <a:avLst/>
          </a:prstGeom>
        </p:spPr>
      </p:pic>
    </p:spTree>
    <p:extLst>
      <p:ext uri="{BB962C8B-B14F-4D97-AF65-F5344CB8AC3E}">
        <p14:creationId xmlns:p14="http://schemas.microsoft.com/office/powerpoint/2010/main" val="264049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E6C6EE-674D-4D24-A52F-067BE4680EB4}"/>
              </a:ext>
            </a:extLst>
          </p:cNvPr>
          <p:cNvPicPr>
            <a:picLocks noGrp="1" noChangeAspect="1"/>
          </p:cNvPicPr>
          <p:nvPr>
            <p:ph idx="1"/>
          </p:nvPr>
        </p:nvPicPr>
        <p:blipFill>
          <a:blip r:embed="rId2"/>
          <a:stretch>
            <a:fillRect/>
          </a:stretch>
        </p:blipFill>
        <p:spPr>
          <a:xfrm>
            <a:off x="2648884" y="1253331"/>
            <a:ext cx="6364145" cy="4351338"/>
          </a:xfrm>
          <a:prstGeom prst="rect">
            <a:avLst/>
          </a:prstGeom>
        </p:spPr>
      </p:pic>
    </p:spTree>
    <p:extLst>
      <p:ext uri="{BB962C8B-B14F-4D97-AF65-F5344CB8AC3E}">
        <p14:creationId xmlns:p14="http://schemas.microsoft.com/office/powerpoint/2010/main" val="327976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F7D3E9-8BAC-4D4E-A404-5BA8482911D3}"/>
              </a:ext>
            </a:extLst>
          </p:cNvPr>
          <p:cNvPicPr>
            <a:picLocks noGrp="1" noChangeAspect="1"/>
          </p:cNvPicPr>
          <p:nvPr>
            <p:ph idx="1"/>
          </p:nvPr>
        </p:nvPicPr>
        <p:blipFill>
          <a:blip r:embed="rId2"/>
          <a:stretch>
            <a:fillRect/>
          </a:stretch>
        </p:blipFill>
        <p:spPr>
          <a:xfrm>
            <a:off x="0" y="1572211"/>
            <a:ext cx="6867525" cy="2790825"/>
          </a:xfrm>
          <a:prstGeom prst="rect">
            <a:avLst/>
          </a:prstGeom>
        </p:spPr>
      </p:pic>
      <p:pic>
        <p:nvPicPr>
          <p:cNvPr id="6" name="Picture 5">
            <a:extLst>
              <a:ext uri="{FF2B5EF4-FFF2-40B4-BE49-F238E27FC236}">
                <a16:creationId xmlns:a16="http://schemas.microsoft.com/office/drawing/2014/main" id="{BDB7F3E0-A42D-41F8-9E41-1B6DCE712642}"/>
              </a:ext>
            </a:extLst>
          </p:cNvPr>
          <p:cNvPicPr>
            <a:picLocks noChangeAspect="1"/>
          </p:cNvPicPr>
          <p:nvPr/>
        </p:nvPicPr>
        <p:blipFill>
          <a:blip r:embed="rId3"/>
          <a:stretch>
            <a:fillRect/>
          </a:stretch>
        </p:blipFill>
        <p:spPr>
          <a:xfrm>
            <a:off x="6712019" y="895935"/>
            <a:ext cx="4333875" cy="4143375"/>
          </a:xfrm>
          <a:prstGeom prst="rect">
            <a:avLst/>
          </a:prstGeom>
        </p:spPr>
      </p:pic>
    </p:spTree>
    <p:extLst>
      <p:ext uri="{BB962C8B-B14F-4D97-AF65-F5344CB8AC3E}">
        <p14:creationId xmlns:p14="http://schemas.microsoft.com/office/powerpoint/2010/main" val="218834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D517-8A73-40BD-AA5A-9A90C6280FDD}"/>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3. Deadlock detection and recovery</a:t>
            </a:r>
          </a:p>
        </p:txBody>
      </p:sp>
      <p:sp>
        <p:nvSpPr>
          <p:cNvPr id="3" name="Content Placeholder 2">
            <a:extLst>
              <a:ext uri="{FF2B5EF4-FFF2-40B4-BE49-F238E27FC236}">
                <a16:creationId xmlns:a16="http://schemas.microsoft.com/office/drawing/2014/main" id="{2C9CA823-2C5F-4A00-8DBB-32FB8111EF7D}"/>
              </a:ext>
            </a:extLst>
          </p:cNvPr>
          <p:cNvSpPr>
            <a:spLocks noGrp="1"/>
          </p:cNvSpPr>
          <p:nvPr>
            <p:ph idx="1"/>
          </p:nvPr>
        </p:nvSpPr>
        <p:spPr/>
        <p:txBody>
          <a:bodyPr>
            <a:normAutofit/>
          </a:bodyPr>
          <a:lstStyle/>
          <a:p>
            <a:pPr fontAlgn="base"/>
            <a:r>
              <a:rPr lang="en-US" sz="2000" dirty="0">
                <a:latin typeface="Times New Roman" panose="02020603050405020304" pitchFamily="18" charset="0"/>
                <a:cs typeface="Times New Roman" panose="02020603050405020304" pitchFamily="18" charset="0"/>
              </a:rPr>
              <a:t>In this strategy, deadlock is detected and an attempt is made to resolve the deadlock state of the system. These approaches rely on a Wait-For-Graph (WFG), which is generated and evaluated for cycles in some methods. The following two requirements must be met by a deadlock detection algorithm: </a:t>
            </a:r>
          </a:p>
          <a:p>
            <a:pPr fontAlgn="base"/>
            <a:r>
              <a:rPr lang="en-US" sz="2000" b="1" dirty="0">
                <a:latin typeface="Times New Roman" panose="02020603050405020304" pitchFamily="18" charset="0"/>
                <a:cs typeface="Times New Roman" panose="02020603050405020304" pitchFamily="18" charset="0"/>
              </a:rPr>
              <a:t>Progress:</a:t>
            </a:r>
            <a:r>
              <a:rPr lang="en-US" sz="2000" dirty="0">
                <a:latin typeface="Times New Roman" panose="02020603050405020304" pitchFamily="18" charset="0"/>
                <a:cs typeface="Times New Roman" panose="02020603050405020304" pitchFamily="18" charset="0"/>
              </a:rPr>
              <a:t> In a given period, the algorithm must find all existing deadlocks. There should be no deadlock existing in the system which is undetected under this condition. To put it another way, after all, wait-for dependencies for a deadlock have arisen, the algorithm should not wait for any additional events to detect the deadlock. </a:t>
            </a:r>
          </a:p>
          <a:p>
            <a:pPr fontAlgn="base"/>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No False Deadlocks: </a:t>
            </a:r>
            <a:r>
              <a:rPr lang="en-US" sz="2000" dirty="0">
                <a:latin typeface="Times New Roman" panose="02020603050405020304" pitchFamily="18" charset="0"/>
                <a:cs typeface="Times New Roman" panose="02020603050405020304" pitchFamily="18" charset="0"/>
              </a:rPr>
              <a:t>Deadlocks that do not exist should not be reported by the algorithm which is called phantom or false deadlocks.</a:t>
            </a:r>
          </a:p>
          <a:p>
            <a:endParaRPr lang="en-US" dirty="0"/>
          </a:p>
        </p:txBody>
      </p:sp>
    </p:spTree>
    <p:extLst>
      <p:ext uri="{BB962C8B-B14F-4D97-AF65-F5344CB8AC3E}">
        <p14:creationId xmlns:p14="http://schemas.microsoft.com/office/powerpoint/2010/main" val="227206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BB0A-2033-4538-9895-FA0348010FA1}"/>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Issues in deadlock detection</a:t>
            </a:r>
          </a:p>
        </p:txBody>
      </p:sp>
      <p:pic>
        <p:nvPicPr>
          <p:cNvPr id="4" name="Content Placeholder 3">
            <a:extLst>
              <a:ext uri="{FF2B5EF4-FFF2-40B4-BE49-F238E27FC236}">
                <a16:creationId xmlns:a16="http://schemas.microsoft.com/office/drawing/2014/main" id="{4CE417F7-5392-4628-88D4-B5C9E5C3A741}"/>
              </a:ext>
            </a:extLst>
          </p:cNvPr>
          <p:cNvPicPr>
            <a:picLocks noGrp="1" noChangeAspect="1"/>
          </p:cNvPicPr>
          <p:nvPr>
            <p:ph idx="1"/>
          </p:nvPr>
        </p:nvPicPr>
        <p:blipFill>
          <a:blip r:embed="rId2"/>
          <a:stretch>
            <a:fillRect/>
          </a:stretch>
        </p:blipFill>
        <p:spPr>
          <a:xfrm>
            <a:off x="1802296" y="1955732"/>
            <a:ext cx="7086600" cy="3276600"/>
          </a:xfrm>
          <a:prstGeom prst="rect">
            <a:avLst/>
          </a:prstGeom>
        </p:spPr>
      </p:pic>
    </p:spTree>
    <p:extLst>
      <p:ext uri="{BB962C8B-B14F-4D97-AF65-F5344CB8AC3E}">
        <p14:creationId xmlns:p14="http://schemas.microsoft.com/office/powerpoint/2010/main" val="114460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A3DC-39C7-4409-84AA-A271E9232E8B}"/>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Resolution of deadlock detection</a:t>
            </a:r>
          </a:p>
        </p:txBody>
      </p:sp>
      <p:pic>
        <p:nvPicPr>
          <p:cNvPr id="4" name="Content Placeholder 3">
            <a:extLst>
              <a:ext uri="{FF2B5EF4-FFF2-40B4-BE49-F238E27FC236}">
                <a16:creationId xmlns:a16="http://schemas.microsoft.com/office/drawing/2014/main" id="{103D0CB6-6BB1-4AFB-98E0-B037B76C4577}"/>
              </a:ext>
            </a:extLst>
          </p:cNvPr>
          <p:cNvPicPr>
            <a:picLocks noGrp="1" noChangeAspect="1"/>
          </p:cNvPicPr>
          <p:nvPr>
            <p:ph idx="1"/>
          </p:nvPr>
        </p:nvPicPr>
        <p:blipFill>
          <a:blip r:embed="rId2"/>
          <a:stretch>
            <a:fillRect/>
          </a:stretch>
        </p:blipFill>
        <p:spPr>
          <a:xfrm>
            <a:off x="2257425" y="1908313"/>
            <a:ext cx="7677150" cy="3793193"/>
          </a:xfrm>
          <a:prstGeom prst="rect">
            <a:avLst/>
          </a:prstGeom>
        </p:spPr>
      </p:pic>
    </p:spTree>
    <p:extLst>
      <p:ext uri="{BB962C8B-B14F-4D97-AF65-F5344CB8AC3E}">
        <p14:creationId xmlns:p14="http://schemas.microsoft.com/office/powerpoint/2010/main" val="342695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338A-3F44-434A-A51F-16E6040E501C}"/>
              </a:ext>
            </a:extLst>
          </p:cNvPr>
          <p:cNvSpPr>
            <a:spLocks noGrp="1"/>
          </p:cNvSpPr>
          <p:nvPr>
            <p:ph type="title"/>
          </p:nvPr>
        </p:nvSpPr>
        <p:spPr>
          <a:xfrm>
            <a:off x="838200" y="325369"/>
            <a:ext cx="10515600" cy="1325563"/>
          </a:xfrm>
        </p:spPr>
        <p:txBody>
          <a:bodyPr>
            <a:normAutofit/>
          </a:bodyPr>
          <a:lstStyle/>
          <a:p>
            <a:r>
              <a:rPr lang="en-US" sz="2800" dirty="0">
                <a:solidFill>
                  <a:schemeClr val="accent1">
                    <a:lumMod val="60000"/>
                    <a:lumOff val="40000"/>
                  </a:schemeClr>
                </a:solidFill>
                <a:latin typeface="Times New Roman" panose="02020603050405020304" pitchFamily="18" charset="0"/>
                <a:cs typeface="Times New Roman" panose="02020603050405020304" pitchFamily="18" charset="0"/>
              </a:rPr>
              <a:t>Deadlock</a:t>
            </a:r>
          </a:p>
        </p:txBody>
      </p:sp>
      <p:sp>
        <p:nvSpPr>
          <p:cNvPr id="3" name="Content Placeholder 2">
            <a:extLst>
              <a:ext uri="{FF2B5EF4-FFF2-40B4-BE49-F238E27FC236}">
                <a16:creationId xmlns:a16="http://schemas.microsoft.com/office/drawing/2014/main" id="{FFA99E16-77FC-4C8C-8220-9D0244B5184A}"/>
              </a:ext>
            </a:extLst>
          </p:cNvPr>
          <p:cNvSpPr>
            <a:spLocks noGrp="1"/>
          </p:cNvSpPr>
          <p:nvPr>
            <p:ph idx="1"/>
          </p:nvPr>
        </p:nvSpPr>
        <p:spPr>
          <a:xfrm>
            <a:off x="838200" y="186538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Deadlock is a situation where a set of processes are blocked because each process is holding a resource and waiting for another resource acquired by some other resource.</a:t>
            </a:r>
          </a:p>
          <a:p>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4672CF-AF47-4318-8D1C-38885A40A1CB}"/>
              </a:ext>
            </a:extLst>
          </p:cNvPr>
          <p:cNvPicPr>
            <a:picLocks noChangeAspect="1"/>
          </p:cNvPicPr>
          <p:nvPr/>
        </p:nvPicPr>
        <p:blipFill>
          <a:blip r:embed="rId2"/>
          <a:stretch>
            <a:fillRect/>
          </a:stretch>
        </p:blipFill>
        <p:spPr>
          <a:xfrm>
            <a:off x="1550504" y="2438400"/>
            <a:ext cx="7717321" cy="1981200"/>
          </a:xfrm>
          <a:prstGeom prst="rect">
            <a:avLst/>
          </a:prstGeom>
        </p:spPr>
      </p:pic>
    </p:spTree>
    <p:extLst>
      <p:ext uri="{BB962C8B-B14F-4D97-AF65-F5344CB8AC3E}">
        <p14:creationId xmlns:p14="http://schemas.microsoft.com/office/powerpoint/2010/main" val="337982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1C21-9086-445C-B613-A61B41176C5F}"/>
              </a:ext>
            </a:extLst>
          </p:cNvPr>
          <p:cNvSpPr>
            <a:spLocks noGrp="1"/>
          </p:cNvSpPr>
          <p:nvPr>
            <p:ph type="title"/>
          </p:nvPr>
        </p:nvSpPr>
        <p:spPr/>
        <p:txBody>
          <a:bodyPr/>
          <a:lstStyle/>
          <a:p>
            <a:r>
              <a:rPr lang="en-US" dirty="0"/>
              <a:t>Path pushing algorithm</a:t>
            </a:r>
          </a:p>
        </p:txBody>
      </p:sp>
      <p:pic>
        <p:nvPicPr>
          <p:cNvPr id="10" name="Picture 9">
            <a:extLst>
              <a:ext uri="{FF2B5EF4-FFF2-40B4-BE49-F238E27FC236}">
                <a16:creationId xmlns:a16="http://schemas.microsoft.com/office/drawing/2014/main" id="{08F4BC98-D1CC-4AE5-B81F-6CA803F58046}"/>
              </a:ext>
            </a:extLst>
          </p:cNvPr>
          <p:cNvPicPr>
            <a:picLocks noChangeAspect="1"/>
          </p:cNvPicPr>
          <p:nvPr/>
        </p:nvPicPr>
        <p:blipFill>
          <a:blip r:embed="rId2"/>
          <a:stretch>
            <a:fillRect/>
          </a:stretch>
        </p:blipFill>
        <p:spPr>
          <a:xfrm>
            <a:off x="1659835" y="1825625"/>
            <a:ext cx="7467600" cy="4210050"/>
          </a:xfrm>
          <a:prstGeom prst="rect">
            <a:avLst/>
          </a:prstGeom>
        </p:spPr>
      </p:pic>
    </p:spTree>
    <p:extLst>
      <p:ext uri="{BB962C8B-B14F-4D97-AF65-F5344CB8AC3E}">
        <p14:creationId xmlns:p14="http://schemas.microsoft.com/office/powerpoint/2010/main" val="299007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FC244A-9B29-4D19-A8A7-7583FB33863A}"/>
              </a:ext>
            </a:extLst>
          </p:cNvPr>
          <p:cNvPicPr>
            <a:picLocks noGrp="1" noChangeAspect="1"/>
          </p:cNvPicPr>
          <p:nvPr>
            <p:ph idx="1"/>
          </p:nvPr>
        </p:nvPicPr>
        <p:blipFill>
          <a:blip r:embed="rId2"/>
          <a:stretch>
            <a:fillRect/>
          </a:stretch>
        </p:blipFill>
        <p:spPr>
          <a:xfrm>
            <a:off x="2362200" y="1872456"/>
            <a:ext cx="7467600" cy="4257675"/>
          </a:xfrm>
          <a:prstGeom prst="rect">
            <a:avLst/>
          </a:prstGeom>
        </p:spPr>
      </p:pic>
    </p:spTree>
    <p:extLst>
      <p:ext uri="{BB962C8B-B14F-4D97-AF65-F5344CB8AC3E}">
        <p14:creationId xmlns:p14="http://schemas.microsoft.com/office/powerpoint/2010/main" val="258112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56E2E-0D69-42B5-84E1-EE5CB46F6344}"/>
              </a:ext>
            </a:extLst>
          </p:cNvPr>
          <p:cNvPicPr>
            <a:picLocks noGrp="1" noChangeAspect="1"/>
          </p:cNvPicPr>
          <p:nvPr>
            <p:ph idx="1"/>
          </p:nvPr>
        </p:nvPicPr>
        <p:blipFill>
          <a:blip r:embed="rId2"/>
          <a:stretch>
            <a:fillRect/>
          </a:stretch>
        </p:blipFill>
        <p:spPr>
          <a:xfrm>
            <a:off x="2881312" y="1953419"/>
            <a:ext cx="6429375" cy="4095750"/>
          </a:xfrm>
          <a:prstGeom prst="rect">
            <a:avLst/>
          </a:prstGeom>
        </p:spPr>
      </p:pic>
    </p:spTree>
    <p:extLst>
      <p:ext uri="{BB962C8B-B14F-4D97-AF65-F5344CB8AC3E}">
        <p14:creationId xmlns:p14="http://schemas.microsoft.com/office/powerpoint/2010/main" val="1414104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EC437F-7105-41C6-B0DA-7A83D64F8F6B}"/>
              </a:ext>
            </a:extLst>
          </p:cNvPr>
          <p:cNvPicPr>
            <a:picLocks noGrp="1" noChangeAspect="1"/>
          </p:cNvPicPr>
          <p:nvPr>
            <p:ph idx="1"/>
          </p:nvPr>
        </p:nvPicPr>
        <p:blipFill>
          <a:blip r:embed="rId2"/>
          <a:stretch>
            <a:fillRect/>
          </a:stretch>
        </p:blipFill>
        <p:spPr>
          <a:xfrm>
            <a:off x="3257550" y="1901031"/>
            <a:ext cx="5676900" cy="4200525"/>
          </a:xfrm>
          <a:prstGeom prst="rect">
            <a:avLst/>
          </a:prstGeom>
        </p:spPr>
      </p:pic>
    </p:spTree>
    <p:extLst>
      <p:ext uri="{BB962C8B-B14F-4D97-AF65-F5344CB8AC3E}">
        <p14:creationId xmlns:p14="http://schemas.microsoft.com/office/powerpoint/2010/main" val="2143259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EF48-CCAE-488C-AD40-5ABDE9C7ABCA}"/>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Chandy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Misra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hass</a:t>
            </a:r>
            <a:r>
              <a:rPr lang="en-US" sz="2400" dirty="0">
                <a:latin typeface="Times New Roman" panose="02020603050405020304" pitchFamily="18" charset="0"/>
                <a:cs typeface="Times New Roman" panose="02020603050405020304" pitchFamily="18" charset="0"/>
              </a:rPr>
              <a:t> distributed deadlock detection algorithm</a:t>
            </a:r>
          </a:p>
        </p:txBody>
      </p:sp>
      <p:pic>
        <p:nvPicPr>
          <p:cNvPr id="4" name="Content Placeholder 3">
            <a:extLst>
              <a:ext uri="{FF2B5EF4-FFF2-40B4-BE49-F238E27FC236}">
                <a16:creationId xmlns:a16="http://schemas.microsoft.com/office/drawing/2014/main" id="{42E434A8-DEEA-4DA2-8C3B-F22BA833126A}"/>
              </a:ext>
            </a:extLst>
          </p:cNvPr>
          <p:cNvPicPr>
            <a:picLocks noGrp="1" noChangeAspect="1"/>
          </p:cNvPicPr>
          <p:nvPr>
            <p:ph idx="1"/>
          </p:nvPr>
        </p:nvPicPr>
        <p:blipFill>
          <a:blip r:embed="rId2"/>
          <a:stretch>
            <a:fillRect/>
          </a:stretch>
        </p:blipFill>
        <p:spPr>
          <a:xfrm>
            <a:off x="2333625" y="1886744"/>
            <a:ext cx="7524750" cy="4229100"/>
          </a:xfrm>
          <a:prstGeom prst="rect">
            <a:avLst/>
          </a:prstGeom>
        </p:spPr>
      </p:pic>
    </p:spTree>
    <p:extLst>
      <p:ext uri="{BB962C8B-B14F-4D97-AF65-F5344CB8AC3E}">
        <p14:creationId xmlns:p14="http://schemas.microsoft.com/office/powerpoint/2010/main" val="3939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3D75CD-588B-4C8F-9ABC-73A717706577}"/>
              </a:ext>
            </a:extLst>
          </p:cNvPr>
          <p:cNvPicPr>
            <a:picLocks noGrp="1" noChangeAspect="1"/>
          </p:cNvPicPr>
          <p:nvPr>
            <p:ph idx="1"/>
          </p:nvPr>
        </p:nvPicPr>
        <p:blipFill>
          <a:blip r:embed="rId2"/>
          <a:stretch>
            <a:fillRect/>
          </a:stretch>
        </p:blipFill>
        <p:spPr>
          <a:xfrm>
            <a:off x="2481262" y="2372519"/>
            <a:ext cx="7229475" cy="3257550"/>
          </a:xfrm>
          <a:prstGeom prst="rect">
            <a:avLst/>
          </a:prstGeom>
        </p:spPr>
      </p:pic>
    </p:spTree>
    <p:extLst>
      <p:ext uri="{BB962C8B-B14F-4D97-AF65-F5344CB8AC3E}">
        <p14:creationId xmlns:p14="http://schemas.microsoft.com/office/powerpoint/2010/main" val="1798215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782EC1-29B9-4B95-94F8-7FF4F5C21472}"/>
              </a:ext>
            </a:extLst>
          </p:cNvPr>
          <p:cNvPicPr>
            <a:picLocks noGrp="1" noChangeAspect="1"/>
          </p:cNvPicPr>
          <p:nvPr>
            <p:ph idx="1"/>
          </p:nvPr>
        </p:nvPicPr>
        <p:blipFill>
          <a:blip r:embed="rId2"/>
          <a:stretch>
            <a:fillRect/>
          </a:stretch>
        </p:blipFill>
        <p:spPr>
          <a:xfrm>
            <a:off x="2509837" y="1981994"/>
            <a:ext cx="7172325" cy="4038600"/>
          </a:xfrm>
          <a:prstGeom prst="rect">
            <a:avLst/>
          </a:prstGeom>
        </p:spPr>
      </p:pic>
    </p:spTree>
    <p:extLst>
      <p:ext uri="{BB962C8B-B14F-4D97-AF65-F5344CB8AC3E}">
        <p14:creationId xmlns:p14="http://schemas.microsoft.com/office/powerpoint/2010/main" val="175112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6864D49-187B-4056-B14B-841AFD31116E}"/>
              </a:ext>
            </a:extLst>
          </p:cNvPr>
          <p:cNvPicPr>
            <a:picLocks noGrp="1" noChangeAspect="1"/>
          </p:cNvPicPr>
          <p:nvPr>
            <p:ph idx="1"/>
          </p:nvPr>
        </p:nvPicPr>
        <p:blipFill>
          <a:blip r:embed="rId2"/>
          <a:stretch>
            <a:fillRect/>
          </a:stretch>
        </p:blipFill>
        <p:spPr>
          <a:xfrm>
            <a:off x="2194964" y="1825625"/>
            <a:ext cx="7802072" cy="4351338"/>
          </a:xfrm>
          <a:prstGeom prst="rect">
            <a:avLst/>
          </a:prstGeom>
        </p:spPr>
      </p:pic>
    </p:spTree>
    <p:extLst>
      <p:ext uri="{BB962C8B-B14F-4D97-AF65-F5344CB8AC3E}">
        <p14:creationId xmlns:p14="http://schemas.microsoft.com/office/powerpoint/2010/main" val="177553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373E8A-0A30-4525-8B06-59E454D23C32}"/>
              </a:ext>
            </a:extLst>
          </p:cNvPr>
          <p:cNvPicPr>
            <a:picLocks noGrp="1" noChangeAspect="1"/>
          </p:cNvPicPr>
          <p:nvPr>
            <p:ph idx="1"/>
          </p:nvPr>
        </p:nvPicPr>
        <p:blipFill>
          <a:blip r:embed="rId2"/>
          <a:stretch>
            <a:fillRect/>
          </a:stretch>
        </p:blipFill>
        <p:spPr>
          <a:xfrm>
            <a:off x="2436705" y="1825625"/>
            <a:ext cx="7318590" cy="4351338"/>
          </a:xfrm>
          <a:prstGeom prst="rect">
            <a:avLst/>
          </a:prstGeom>
        </p:spPr>
      </p:pic>
    </p:spTree>
    <p:extLst>
      <p:ext uri="{BB962C8B-B14F-4D97-AF65-F5344CB8AC3E}">
        <p14:creationId xmlns:p14="http://schemas.microsoft.com/office/powerpoint/2010/main" val="26181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1D9-034C-4EE0-9936-9E0A4B6D8E7B}"/>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Agreement protocols</a:t>
            </a:r>
          </a:p>
        </p:txBody>
      </p:sp>
      <p:pic>
        <p:nvPicPr>
          <p:cNvPr id="7" name="Content Placeholder 6">
            <a:extLst>
              <a:ext uri="{FF2B5EF4-FFF2-40B4-BE49-F238E27FC236}">
                <a16:creationId xmlns:a16="http://schemas.microsoft.com/office/drawing/2014/main" id="{0DC7FE22-6E01-4157-A8D1-6E63915D909B}"/>
              </a:ext>
            </a:extLst>
          </p:cNvPr>
          <p:cNvPicPr>
            <a:picLocks noGrp="1" noChangeAspect="1"/>
          </p:cNvPicPr>
          <p:nvPr>
            <p:ph idx="1"/>
          </p:nvPr>
        </p:nvPicPr>
        <p:blipFill>
          <a:blip r:embed="rId2"/>
          <a:stretch>
            <a:fillRect/>
          </a:stretch>
        </p:blipFill>
        <p:spPr>
          <a:xfrm>
            <a:off x="144946" y="1304924"/>
            <a:ext cx="5586205" cy="4248150"/>
          </a:xfrm>
          <a:prstGeom prst="rect">
            <a:avLst/>
          </a:prstGeom>
        </p:spPr>
      </p:pic>
      <p:pic>
        <p:nvPicPr>
          <p:cNvPr id="8" name="Picture 7">
            <a:extLst>
              <a:ext uri="{FF2B5EF4-FFF2-40B4-BE49-F238E27FC236}">
                <a16:creationId xmlns:a16="http://schemas.microsoft.com/office/drawing/2014/main" id="{5FE44C6E-3616-43C7-8C3E-67B7B806AE87}"/>
              </a:ext>
            </a:extLst>
          </p:cNvPr>
          <p:cNvPicPr>
            <a:picLocks noChangeAspect="1"/>
          </p:cNvPicPr>
          <p:nvPr/>
        </p:nvPicPr>
        <p:blipFill>
          <a:blip r:embed="rId3"/>
          <a:stretch>
            <a:fillRect/>
          </a:stretch>
        </p:blipFill>
        <p:spPr>
          <a:xfrm>
            <a:off x="6159155" y="1509712"/>
            <a:ext cx="5586205" cy="3838575"/>
          </a:xfrm>
          <a:prstGeom prst="rect">
            <a:avLst/>
          </a:prstGeom>
        </p:spPr>
      </p:pic>
    </p:spTree>
    <p:extLst>
      <p:ext uri="{BB962C8B-B14F-4D97-AF65-F5344CB8AC3E}">
        <p14:creationId xmlns:p14="http://schemas.microsoft.com/office/powerpoint/2010/main" val="325314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3590EF-C94D-409E-A6EF-4A56E834BB19}"/>
              </a:ext>
            </a:extLst>
          </p:cNvPr>
          <p:cNvPicPr>
            <a:picLocks noGrp="1" noChangeAspect="1"/>
          </p:cNvPicPr>
          <p:nvPr>
            <p:ph idx="1"/>
          </p:nvPr>
        </p:nvPicPr>
        <p:blipFill>
          <a:blip r:embed="rId2"/>
          <a:stretch>
            <a:fillRect/>
          </a:stretch>
        </p:blipFill>
        <p:spPr>
          <a:xfrm>
            <a:off x="962646" y="2022371"/>
            <a:ext cx="3847893" cy="2841177"/>
          </a:xfrm>
          <a:prstGeom prst="rect">
            <a:avLst/>
          </a:prstGeom>
        </p:spPr>
      </p:pic>
      <p:pic>
        <p:nvPicPr>
          <p:cNvPr id="5" name="Picture 4">
            <a:extLst>
              <a:ext uri="{FF2B5EF4-FFF2-40B4-BE49-F238E27FC236}">
                <a16:creationId xmlns:a16="http://schemas.microsoft.com/office/drawing/2014/main" id="{A4287E85-DB3A-45ED-BABF-BBB9D5093045}"/>
              </a:ext>
            </a:extLst>
          </p:cNvPr>
          <p:cNvPicPr>
            <a:picLocks noChangeAspect="1"/>
          </p:cNvPicPr>
          <p:nvPr/>
        </p:nvPicPr>
        <p:blipFill>
          <a:blip r:embed="rId3"/>
          <a:stretch>
            <a:fillRect/>
          </a:stretch>
        </p:blipFill>
        <p:spPr>
          <a:xfrm>
            <a:off x="5988947" y="2031034"/>
            <a:ext cx="4295775" cy="2867025"/>
          </a:xfrm>
          <a:prstGeom prst="rect">
            <a:avLst/>
          </a:prstGeom>
        </p:spPr>
      </p:pic>
    </p:spTree>
    <p:extLst>
      <p:ext uri="{BB962C8B-B14F-4D97-AF65-F5344CB8AC3E}">
        <p14:creationId xmlns:p14="http://schemas.microsoft.com/office/powerpoint/2010/main" val="3085179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A41059-9655-4B51-B12C-998B556A6EF4}"/>
              </a:ext>
            </a:extLst>
          </p:cNvPr>
          <p:cNvPicPr>
            <a:picLocks noGrp="1" noChangeAspect="1"/>
          </p:cNvPicPr>
          <p:nvPr>
            <p:ph idx="1"/>
          </p:nvPr>
        </p:nvPicPr>
        <p:blipFill>
          <a:blip r:embed="rId2"/>
          <a:stretch>
            <a:fillRect/>
          </a:stretch>
        </p:blipFill>
        <p:spPr>
          <a:xfrm>
            <a:off x="108088" y="1580942"/>
            <a:ext cx="5471077" cy="4105275"/>
          </a:xfrm>
          <a:prstGeom prst="rect">
            <a:avLst/>
          </a:prstGeom>
        </p:spPr>
      </p:pic>
      <p:pic>
        <p:nvPicPr>
          <p:cNvPr id="5" name="Picture 4">
            <a:extLst>
              <a:ext uri="{FF2B5EF4-FFF2-40B4-BE49-F238E27FC236}">
                <a16:creationId xmlns:a16="http://schemas.microsoft.com/office/drawing/2014/main" id="{600AF418-B91E-4762-98AA-2353B23C1AFB}"/>
              </a:ext>
            </a:extLst>
          </p:cNvPr>
          <p:cNvPicPr>
            <a:picLocks noChangeAspect="1"/>
          </p:cNvPicPr>
          <p:nvPr/>
        </p:nvPicPr>
        <p:blipFill>
          <a:blip r:embed="rId3"/>
          <a:stretch>
            <a:fillRect/>
          </a:stretch>
        </p:blipFill>
        <p:spPr>
          <a:xfrm>
            <a:off x="5579165" y="1580942"/>
            <a:ext cx="5208105" cy="4067175"/>
          </a:xfrm>
          <a:prstGeom prst="rect">
            <a:avLst/>
          </a:prstGeom>
        </p:spPr>
      </p:pic>
    </p:spTree>
    <p:extLst>
      <p:ext uri="{BB962C8B-B14F-4D97-AF65-F5344CB8AC3E}">
        <p14:creationId xmlns:p14="http://schemas.microsoft.com/office/powerpoint/2010/main" val="2433929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652B50-FDFB-4DA6-BFEB-7FF20C2A2628}"/>
              </a:ext>
            </a:extLst>
          </p:cNvPr>
          <p:cNvPicPr>
            <a:picLocks noGrp="1" noChangeAspect="1"/>
          </p:cNvPicPr>
          <p:nvPr>
            <p:ph idx="1"/>
          </p:nvPr>
        </p:nvPicPr>
        <p:blipFill>
          <a:blip r:embed="rId2"/>
          <a:stretch>
            <a:fillRect/>
          </a:stretch>
        </p:blipFill>
        <p:spPr>
          <a:xfrm>
            <a:off x="1338470" y="781878"/>
            <a:ext cx="8405605" cy="4518785"/>
          </a:xfrm>
          <a:prstGeom prst="rect">
            <a:avLst/>
          </a:prstGeom>
        </p:spPr>
      </p:pic>
    </p:spTree>
    <p:extLst>
      <p:ext uri="{BB962C8B-B14F-4D97-AF65-F5344CB8AC3E}">
        <p14:creationId xmlns:p14="http://schemas.microsoft.com/office/powerpoint/2010/main" val="4071804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856AB3-B10D-4AF0-AA53-106F887EB9A4}"/>
              </a:ext>
            </a:extLst>
          </p:cNvPr>
          <p:cNvPicPr>
            <a:picLocks noGrp="1" noChangeAspect="1"/>
          </p:cNvPicPr>
          <p:nvPr>
            <p:ph idx="1"/>
          </p:nvPr>
        </p:nvPicPr>
        <p:blipFill>
          <a:blip r:embed="rId2"/>
          <a:stretch>
            <a:fillRect/>
          </a:stretch>
        </p:blipFill>
        <p:spPr>
          <a:xfrm>
            <a:off x="1444487" y="954158"/>
            <a:ext cx="8318638" cy="5195024"/>
          </a:xfrm>
          <a:prstGeom prst="rect">
            <a:avLst/>
          </a:prstGeom>
        </p:spPr>
      </p:pic>
    </p:spTree>
    <p:extLst>
      <p:ext uri="{BB962C8B-B14F-4D97-AF65-F5344CB8AC3E}">
        <p14:creationId xmlns:p14="http://schemas.microsoft.com/office/powerpoint/2010/main" val="281719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3F07DB-F019-406F-AA03-7D20B9ACA01A}"/>
              </a:ext>
            </a:extLst>
          </p:cNvPr>
          <p:cNvPicPr>
            <a:picLocks noGrp="1" noChangeAspect="1"/>
          </p:cNvPicPr>
          <p:nvPr>
            <p:ph idx="1"/>
          </p:nvPr>
        </p:nvPicPr>
        <p:blipFill>
          <a:blip r:embed="rId2"/>
          <a:stretch>
            <a:fillRect/>
          </a:stretch>
        </p:blipFill>
        <p:spPr>
          <a:xfrm>
            <a:off x="1709530" y="755374"/>
            <a:ext cx="8096457" cy="5293795"/>
          </a:xfrm>
          <a:prstGeom prst="rect">
            <a:avLst/>
          </a:prstGeom>
        </p:spPr>
      </p:pic>
    </p:spTree>
    <p:extLst>
      <p:ext uri="{BB962C8B-B14F-4D97-AF65-F5344CB8AC3E}">
        <p14:creationId xmlns:p14="http://schemas.microsoft.com/office/powerpoint/2010/main" val="2390759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4BC1FF-F361-4C83-8F55-146FD826F405}"/>
              </a:ext>
            </a:extLst>
          </p:cNvPr>
          <p:cNvPicPr>
            <a:picLocks noGrp="1" noChangeAspect="1"/>
          </p:cNvPicPr>
          <p:nvPr>
            <p:ph idx="1"/>
          </p:nvPr>
        </p:nvPicPr>
        <p:blipFill>
          <a:blip r:embed="rId2"/>
          <a:stretch>
            <a:fillRect/>
          </a:stretch>
        </p:blipFill>
        <p:spPr>
          <a:xfrm>
            <a:off x="1258957" y="755374"/>
            <a:ext cx="8428993" cy="5421589"/>
          </a:xfrm>
          <a:prstGeom prst="rect">
            <a:avLst/>
          </a:prstGeom>
        </p:spPr>
      </p:pic>
    </p:spTree>
    <p:extLst>
      <p:ext uri="{BB962C8B-B14F-4D97-AF65-F5344CB8AC3E}">
        <p14:creationId xmlns:p14="http://schemas.microsoft.com/office/powerpoint/2010/main" val="389079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6089E-3BD0-4D31-85EF-F5CF77098DBC}"/>
              </a:ext>
            </a:extLst>
          </p:cNvPr>
          <p:cNvSpPr>
            <a:spLocks noGrp="1"/>
          </p:cNvSpPr>
          <p:nvPr>
            <p:ph idx="1"/>
          </p:nvPr>
        </p:nvSpPr>
        <p:spPr>
          <a:xfrm>
            <a:off x="838200" y="463827"/>
            <a:ext cx="10515600" cy="5713136"/>
          </a:xfrm>
        </p:spPr>
        <p:txBody>
          <a:bodyPr>
            <a:normAutofit/>
          </a:bodyPr>
          <a:lstStyle/>
          <a:p>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Methods for handling deadlock/Deadlock Handling strategies</a:t>
            </a:r>
            <a:b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br>
            <a:b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1 Deadlock Prevention</a:t>
            </a:r>
          </a:p>
          <a:p>
            <a:pPr marL="0" indent="0">
              <a:buNone/>
            </a:pP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2 Deadlock Avoidance</a:t>
            </a:r>
          </a:p>
          <a:p>
            <a:pPr marL="0" indent="0">
              <a:buNone/>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3 Deadlock Detection</a:t>
            </a:r>
            <a:endParaRPr lang="en-US" sz="2000" dirty="0"/>
          </a:p>
        </p:txBody>
      </p:sp>
    </p:spTree>
    <p:extLst>
      <p:ext uri="{BB962C8B-B14F-4D97-AF65-F5344CB8AC3E}">
        <p14:creationId xmlns:p14="http://schemas.microsoft.com/office/powerpoint/2010/main" val="138596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16AC-CCD9-448D-B4AF-451C69920175}"/>
              </a:ext>
            </a:extLst>
          </p:cNvPr>
          <p:cNvSpPr>
            <a:spLocks noGrp="1"/>
          </p:cNvSpPr>
          <p:nvPr>
            <p:ph type="title"/>
          </p:nvPr>
        </p:nvSpPr>
        <p:spPr>
          <a:xfrm>
            <a:off x="838200" y="285611"/>
            <a:ext cx="10515600" cy="1325563"/>
          </a:xfrm>
        </p:spPr>
        <p:txBody>
          <a:bodyPr>
            <a:normAutofit/>
          </a:bodyPr>
          <a:lstStyle/>
          <a:p>
            <a:r>
              <a:rPr lang="en-US" sz="2800" dirty="0">
                <a:solidFill>
                  <a:schemeClr val="accent1">
                    <a:lumMod val="60000"/>
                    <a:lumOff val="40000"/>
                  </a:schemeClr>
                </a:solidFill>
                <a:latin typeface="Times New Roman" panose="02020603050405020304" pitchFamily="18" charset="0"/>
                <a:cs typeface="Times New Roman" panose="02020603050405020304" pitchFamily="18" charset="0"/>
              </a:rPr>
              <a:t>1.  Deadlock Prevention</a:t>
            </a:r>
          </a:p>
        </p:txBody>
      </p:sp>
      <p:sp>
        <p:nvSpPr>
          <p:cNvPr id="3" name="Content Placeholder 2">
            <a:extLst>
              <a:ext uri="{FF2B5EF4-FFF2-40B4-BE49-F238E27FC236}">
                <a16:creationId xmlns:a16="http://schemas.microsoft.com/office/drawing/2014/main" id="{35C8757B-D850-44EC-905B-FA156B5352BA}"/>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Deadlock can arise if four conditions hold simultaneously</a:t>
            </a:r>
          </a:p>
          <a:p>
            <a:pPr marL="0" indent="0">
              <a:buNone/>
            </a:pPr>
            <a:r>
              <a:rPr lang="en-US" sz="2000" dirty="0">
                <a:latin typeface="Times New Roman" panose="02020603050405020304" pitchFamily="18" charset="0"/>
                <a:cs typeface="Times New Roman" panose="02020603050405020304" pitchFamily="18" charset="0"/>
              </a:rPr>
              <a:t>      Mutual Exclusion</a:t>
            </a:r>
          </a:p>
          <a:p>
            <a:pPr marL="0" indent="0">
              <a:buNone/>
            </a:pPr>
            <a:r>
              <a:rPr lang="en-US" sz="2000" dirty="0">
                <a:latin typeface="Times New Roman" panose="02020603050405020304" pitchFamily="18" charset="0"/>
                <a:cs typeface="Times New Roman" panose="02020603050405020304" pitchFamily="18" charset="0"/>
              </a:rPr>
              <a:t>      Hold and Wait</a:t>
            </a:r>
          </a:p>
          <a:p>
            <a:pPr marL="0" indent="0">
              <a:buNone/>
            </a:pPr>
            <a:r>
              <a:rPr lang="en-US" sz="2000" dirty="0">
                <a:latin typeface="Times New Roman" panose="02020603050405020304" pitchFamily="18" charset="0"/>
                <a:cs typeface="Times New Roman" panose="02020603050405020304" pitchFamily="18" charset="0"/>
              </a:rPr>
              <a:t>      No Pre-emption</a:t>
            </a:r>
          </a:p>
          <a:p>
            <a:pPr marL="0" indent="0">
              <a:buNone/>
            </a:pPr>
            <a:r>
              <a:rPr lang="en-US" sz="2000" dirty="0">
                <a:latin typeface="Times New Roman" panose="02020603050405020304" pitchFamily="18" charset="0"/>
                <a:cs typeface="Times New Roman" panose="02020603050405020304" pitchFamily="18" charset="0"/>
              </a:rPr>
              <a:t>      Circular Wait</a:t>
            </a:r>
          </a:p>
        </p:txBody>
      </p:sp>
    </p:spTree>
    <p:extLst>
      <p:ext uri="{BB962C8B-B14F-4D97-AF65-F5344CB8AC3E}">
        <p14:creationId xmlns:p14="http://schemas.microsoft.com/office/powerpoint/2010/main" val="427703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7E04FE-8DDF-4217-871C-BA465236F45F}"/>
              </a:ext>
            </a:extLst>
          </p:cNvPr>
          <p:cNvPicPr>
            <a:picLocks noGrp="1" noChangeAspect="1"/>
          </p:cNvPicPr>
          <p:nvPr>
            <p:ph idx="1"/>
          </p:nvPr>
        </p:nvPicPr>
        <p:blipFill>
          <a:blip r:embed="rId2"/>
          <a:stretch>
            <a:fillRect/>
          </a:stretch>
        </p:blipFill>
        <p:spPr>
          <a:xfrm>
            <a:off x="1431235" y="967410"/>
            <a:ext cx="8160440" cy="4648372"/>
          </a:xfrm>
          <a:prstGeom prst="rect">
            <a:avLst/>
          </a:prstGeom>
        </p:spPr>
      </p:pic>
    </p:spTree>
    <p:extLst>
      <p:ext uri="{BB962C8B-B14F-4D97-AF65-F5344CB8AC3E}">
        <p14:creationId xmlns:p14="http://schemas.microsoft.com/office/powerpoint/2010/main" val="13047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F3A4D2-59F2-4D5A-8368-77F2DDF97B75}"/>
              </a:ext>
            </a:extLst>
          </p:cNvPr>
          <p:cNvPicPr>
            <a:picLocks noGrp="1" noChangeAspect="1"/>
          </p:cNvPicPr>
          <p:nvPr>
            <p:ph idx="1"/>
          </p:nvPr>
        </p:nvPicPr>
        <p:blipFill>
          <a:blip r:embed="rId2"/>
          <a:stretch>
            <a:fillRect/>
          </a:stretch>
        </p:blipFill>
        <p:spPr>
          <a:xfrm>
            <a:off x="1855305" y="1099930"/>
            <a:ext cx="7922108" cy="4996864"/>
          </a:xfrm>
          <a:prstGeom prst="rect">
            <a:avLst/>
          </a:prstGeom>
        </p:spPr>
      </p:pic>
    </p:spTree>
    <p:extLst>
      <p:ext uri="{BB962C8B-B14F-4D97-AF65-F5344CB8AC3E}">
        <p14:creationId xmlns:p14="http://schemas.microsoft.com/office/powerpoint/2010/main" val="7228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EDF5-D0F5-440B-9EA0-C60D36273FC1}"/>
              </a:ext>
            </a:extLst>
          </p:cNvPr>
          <p:cNvSpPr>
            <a:spLocks noGrp="1"/>
          </p:cNvSpPr>
          <p:nvPr>
            <p:ph type="title"/>
          </p:nvPr>
        </p:nvSpPr>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No Pre-emption</a:t>
            </a:r>
          </a:p>
        </p:txBody>
      </p:sp>
      <p:pic>
        <p:nvPicPr>
          <p:cNvPr id="4" name="Content Placeholder 3">
            <a:extLst>
              <a:ext uri="{FF2B5EF4-FFF2-40B4-BE49-F238E27FC236}">
                <a16:creationId xmlns:a16="http://schemas.microsoft.com/office/drawing/2014/main" id="{34EBCE4B-51F2-48CB-887F-FB5998073B25}"/>
              </a:ext>
            </a:extLst>
          </p:cNvPr>
          <p:cNvPicPr>
            <a:picLocks noGrp="1" noChangeAspect="1"/>
          </p:cNvPicPr>
          <p:nvPr>
            <p:ph idx="1"/>
          </p:nvPr>
        </p:nvPicPr>
        <p:blipFill>
          <a:blip r:embed="rId2"/>
          <a:stretch>
            <a:fillRect/>
          </a:stretch>
        </p:blipFill>
        <p:spPr>
          <a:xfrm>
            <a:off x="838200" y="2107096"/>
            <a:ext cx="8548687" cy="2865748"/>
          </a:xfrm>
          <a:prstGeom prst="rect">
            <a:avLst/>
          </a:prstGeom>
        </p:spPr>
      </p:pic>
    </p:spTree>
    <p:extLst>
      <p:ext uri="{BB962C8B-B14F-4D97-AF65-F5344CB8AC3E}">
        <p14:creationId xmlns:p14="http://schemas.microsoft.com/office/powerpoint/2010/main" val="392192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884E02-6ADD-4842-B0B8-F7B6307CE225}"/>
              </a:ext>
            </a:extLst>
          </p:cNvPr>
          <p:cNvPicPr>
            <a:picLocks noGrp="1" noChangeAspect="1"/>
          </p:cNvPicPr>
          <p:nvPr>
            <p:ph idx="1"/>
          </p:nvPr>
        </p:nvPicPr>
        <p:blipFill>
          <a:blip r:embed="rId2"/>
          <a:stretch>
            <a:fillRect/>
          </a:stretch>
        </p:blipFill>
        <p:spPr>
          <a:xfrm>
            <a:off x="1537252" y="1126435"/>
            <a:ext cx="8187773" cy="4713184"/>
          </a:xfrm>
          <a:prstGeom prst="rect">
            <a:avLst/>
          </a:prstGeom>
        </p:spPr>
      </p:pic>
    </p:spTree>
    <p:extLst>
      <p:ext uri="{BB962C8B-B14F-4D97-AF65-F5344CB8AC3E}">
        <p14:creationId xmlns:p14="http://schemas.microsoft.com/office/powerpoint/2010/main" val="1095890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154</Words>
  <Application>Microsoft Office PowerPoint</Application>
  <PresentationFormat>Widescreen</PresentationFormat>
  <Paragraphs>25</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Unit  3   Disributed Deadlock detection and Agreement protocols </vt:lpstr>
      <vt:lpstr>Deadlock</vt:lpstr>
      <vt:lpstr>PowerPoint Presentation</vt:lpstr>
      <vt:lpstr>PowerPoint Presentation</vt:lpstr>
      <vt:lpstr>1.  Deadlock Prevention</vt:lpstr>
      <vt:lpstr>PowerPoint Presentation</vt:lpstr>
      <vt:lpstr>PowerPoint Presentation</vt:lpstr>
      <vt:lpstr>No Pre-emption</vt:lpstr>
      <vt:lpstr>PowerPoint Presentation</vt:lpstr>
      <vt:lpstr>Hold and wait A process waits for some resources while holding another resource at same time</vt:lpstr>
      <vt:lpstr>PowerPoint Presentation</vt:lpstr>
      <vt:lpstr>Circular wait  All the processes must be waiting for the resources in a cyclic manner</vt:lpstr>
      <vt:lpstr>PowerPoint Presentation</vt:lpstr>
      <vt:lpstr>2. Deadlock Avoidance</vt:lpstr>
      <vt:lpstr>PowerPoint Presentation</vt:lpstr>
      <vt:lpstr>PowerPoint Presentation</vt:lpstr>
      <vt:lpstr>3. Deadlock detection and recovery</vt:lpstr>
      <vt:lpstr>Issues in deadlock detection</vt:lpstr>
      <vt:lpstr>Resolution of deadlock detection</vt:lpstr>
      <vt:lpstr>Path pushing algorithm</vt:lpstr>
      <vt:lpstr>PowerPoint Presentation</vt:lpstr>
      <vt:lpstr>PowerPoint Presentation</vt:lpstr>
      <vt:lpstr>PowerPoint Presentation</vt:lpstr>
      <vt:lpstr>Chandy Misra hass distributed deadlock detection algorithm</vt:lpstr>
      <vt:lpstr>PowerPoint Presentation</vt:lpstr>
      <vt:lpstr>PowerPoint Presentation</vt:lpstr>
      <vt:lpstr>PowerPoint Presentation</vt:lpstr>
      <vt:lpstr>PowerPoint Presentation</vt:lpstr>
      <vt:lpstr>Agreement protocols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Disributed Deadlock detection and Agreement protocols</dc:title>
  <dc:creator>Pranali Umap</dc:creator>
  <cp:lastModifiedBy>Pranali Umap</cp:lastModifiedBy>
  <cp:revision>26</cp:revision>
  <dcterms:created xsi:type="dcterms:W3CDTF">2023-04-01T05:42:31Z</dcterms:created>
  <dcterms:modified xsi:type="dcterms:W3CDTF">2025-03-08T11:44:42Z</dcterms:modified>
</cp:coreProperties>
</file>